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D98DD7-B3E8-4C59-A1C7-49594A25930E}"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D777-0969-472B-8A4F-18FA2D99B85D}" type="slidenum">
              <a:rPr lang="en-US" smtClean="0"/>
              <a:t>‹#›</a:t>
            </a:fld>
            <a:endParaRPr lang="en-US"/>
          </a:p>
        </p:txBody>
      </p:sp>
    </p:spTree>
    <p:extLst>
      <p:ext uri="{BB962C8B-B14F-4D97-AF65-F5344CB8AC3E}">
        <p14:creationId xmlns:p14="http://schemas.microsoft.com/office/powerpoint/2010/main" val="1648071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98DD7-B3E8-4C59-A1C7-49594A25930E}"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D777-0969-472B-8A4F-18FA2D99B85D}" type="slidenum">
              <a:rPr lang="en-US" smtClean="0"/>
              <a:t>‹#›</a:t>
            </a:fld>
            <a:endParaRPr lang="en-US"/>
          </a:p>
        </p:txBody>
      </p:sp>
    </p:spTree>
    <p:extLst>
      <p:ext uri="{BB962C8B-B14F-4D97-AF65-F5344CB8AC3E}">
        <p14:creationId xmlns:p14="http://schemas.microsoft.com/office/powerpoint/2010/main" val="150958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98DD7-B3E8-4C59-A1C7-49594A25930E}"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D777-0969-472B-8A4F-18FA2D99B85D}" type="slidenum">
              <a:rPr lang="en-US" smtClean="0"/>
              <a:t>‹#›</a:t>
            </a:fld>
            <a:endParaRPr lang="en-US"/>
          </a:p>
        </p:txBody>
      </p:sp>
    </p:spTree>
    <p:extLst>
      <p:ext uri="{BB962C8B-B14F-4D97-AF65-F5344CB8AC3E}">
        <p14:creationId xmlns:p14="http://schemas.microsoft.com/office/powerpoint/2010/main" val="323481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98DD7-B3E8-4C59-A1C7-49594A25930E}"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D777-0969-472B-8A4F-18FA2D99B85D}" type="slidenum">
              <a:rPr lang="en-US" smtClean="0"/>
              <a:t>‹#›</a:t>
            </a:fld>
            <a:endParaRPr lang="en-US"/>
          </a:p>
        </p:txBody>
      </p:sp>
    </p:spTree>
    <p:extLst>
      <p:ext uri="{BB962C8B-B14F-4D97-AF65-F5344CB8AC3E}">
        <p14:creationId xmlns:p14="http://schemas.microsoft.com/office/powerpoint/2010/main" val="705106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98DD7-B3E8-4C59-A1C7-49594A25930E}"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D777-0969-472B-8A4F-18FA2D99B85D}" type="slidenum">
              <a:rPr lang="en-US" smtClean="0"/>
              <a:t>‹#›</a:t>
            </a:fld>
            <a:endParaRPr lang="en-US"/>
          </a:p>
        </p:txBody>
      </p:sp>
    </p:spTree>
    <p:extLst>
      <p:ext uri="{BB962C8B-B14F-4D97-AF65-F5344CB8AC3E}">
        <p14:creationId xmlns:p14="http://schemas.microsoft.com/office/powerpoint/2010/main" val="172615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D98DD7-B3E8-4C59-A1C7-49594A25930E}" type="datetimeFigureOut">
              <a:rPr lang="en-US" smtClean="0"/>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D777-0969-472B-8A4F-18FA2D99B85D}" type="slidenum">
              <a:rPr lang="en-US" smtClean="0"/>
              <a:t>‹#›</a:t>
            </a:fld>
            <a:endParaRPr lang="en-US"/>
          </a:p>
        </p:txBody>
      </p:sp>
    </p:spTree>
    <p:extLst>
      <p:ext uri="{BB962C8B-B14F-4D97-AF65-F5344CB8AC3E}">
        <p14:creationId xmlns:p14="http://schemas.microsoft.com/office/powerpoint/2010/main" val="6983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D98DD7-B3E8-4C59-A1C7-49594A25930E}" type="datetimeFigureOut">
              <a:rPr lang="en-US" smtClean="0"/>
              <a:t>12/19/2013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CD777-0969-472B-8A4F-18FA2D99B85D}" type="slidenum">
              <a:rPr lang="en-US" smtClean="0"/>
              <a:t>‹#›</a:t>
            </a:fld>
            <a:endParaRPr lang="en-US"/>
          </a:p>
        </p:txBody>
      </p:sp>
    </p:spTree>
    <p:extLst>
      <p:ext uri="{BB962C8B-B14F-4D97-AF65-F5344CB8AC3E}">
        <p14:creationId xmlns:p14="http://schemas.microsoft.com/office/powerpoint/2010/main" val="425258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D98DD7-B3E8-4C59-A1C7-49594A25930E}" type="datetimeFigureOut">
              <a:rPr lang="en-US" smtClean="0"/>
              <a:t>12/19/2013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D777-0969-472B-8A4F-18FA2D99B85D}" type="slidenum">
              <a:rPr lang="en-US" smtClean="0"/>
              <a:t>‹#›</a:t>
            </a:fld>
            <a:endParaRPr lang="en-US"/>
          </a:p>
        </p:txBody>
      </p:sp>
    </p:spTree>
    <p:extLst>
      <p:ext uri="{BB962C8B-B14F-4D97-AF65-F5344CB8AC3E}">
        <p14:creationId xmlns:p14="http://schemas.microsoft.com/office/powerpoint/2010/main" val="345650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D98DD7-B3E8-4C59-A1C7-49594A25930E}" type="datetimeFigureOut">
              <a:rPr lang="en-US" smtClean="0"/>
              <a:t>12/19/2013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CD777-0969-472B-8A4F-18FA2D99B85D}" type="slidenum">
              <a:rPr lang="en-US" smtClean="0"/>
              <a:t>‹#›</a:t>
            </a:fld>
            <a:endParaRPr lang="en-US"/>
          </a:p>
        </p:txBody>
      </p:sp>
    </p:spTree>
    <p:extLst>
      <p:ext uri="{BB962C8B-B14F-4D97-AF65-F5344CB8AC3E}">
        <p14:creationId xmlns:p14="http://schemas.microsoft.com/office/powerpoint/2010/main" val="54483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98DD7-B3E8-4C59-A1C7-49594A25930E}" type="datetimeFigureOut">
              <a:rPr lang="en-US" smtClean="0"/>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D777-0969-472B-8A4F-18FA2D99B85D}" type="slidenum">
              <a:rPr lang="en-US" smtClean="0"/>
              <a:t>‹#›</a:t>
            </a:fld>
            <a:endParaRPr lang="en-US"/>
          </a:p>
        </p:txBody>
      </p:sp>
    </p:spTree>
    <p:extLst>
      <p:ext uri="{BB962C8B-B14F-4D97-AF65-F5344CB8AC3E}">
        <p14:creationId xmlns:p14="http://schemas.microsoft.com/office/powerpoint/2010/main" val="4179067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D98DD7-B3E8-4C59-A1C7-49594A25930E}" type="datetimeFigureOut">
              <a:rPr lang="en-US" smtClean="0"/>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D777-0969-472B-8A4F-18FA2D99B85D}" type="slidenum">
              <a:rPr lang="en-US" smtClean="0"/>
              <a:t>‹#›</a:t>
            </a:fld>
            <a:endParaRPr lang="en-US"/>
          </a:p>
        </p:txBody>
      </p:sp>
    </p:spTree>
    <p:extLst>
      <p:ext uri="{BB962C8B-B14F-4D97-AF65-F5344CB8AC3E}">
        <p14:creationId xmlns:p14="http://schemas.microsoft.com/office/powerpoint/2010/main" val="1882770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98DD7-B3E8-4C59-A1C7-49594A25930E}" type="datetimeFigureOut">
              <a:rPr lang="en-US" smtClean="0"/>
              <a:t>12/19/2013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CD777-0969-472B-8A4F-18FA2D99B85D}" type="slidenum">
              <a:rPr lang="en-US" smtClean="0"/>
              <a:t>‹#›</a:t>
            </a:fld>
            <a:endParaRPr lang="en-US"/>
          </a:p>
        </p:txBody>
      </p:sp>
    </p:spTree>
    <p:extLst>
      <p:ext uri="{BB962C8B-B14F-4D97-AF65-F5344CB8AC3E}">
        <p14:creationId xmlns:p14="http://schemas.microsoft.com/office/powerpoint/2010/main" val="114968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0"/>
            <a:ext cx="912222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74912" y="838200"/>
            <a:ext cx="7772400" cy="1470025"/>
          </a:xfrm>
        </p:spPr>
        <p:txBody>
          <a:bodyPr>
            <a:normAutofit fontScale="90000"/>
          </a:bodyPr>
          <a:lstStyle/>
          <a:p>
            <a:r>
              <a:rPr lang="en-US" dirty="0" smtClean="0">
                <a:solidFill>
                  <a:srgbClr val="FFFF00"/>
                </a:solidFill>
                <a:latin typeface="Adobe Caslon Pro Bold" pitchFamily="18" charset="0"/>
              </a:rPr>
              <a:t>Small World Networks to Diffusion of Innovation: </a:t>
            </a:r>
            <a:br>
              <a:rPr lang="en-US" dirty="0" smtClean="0">
                <a:solidFill>
                  <a:srgbClr val="FFFF00"/>
                </a:solidFill>
                <a:latin typeface="Adobe Caslon Pro Bold" pitchFamily="18" charset="0"/>
              </a:rPr>
            </a:br>
            <a:r>
              <a:rPr lang="en-US" dirty="0" smtClean="0">
                <a:solidFill>
                  <a:srgbClr val="FFFF00"/>
                </a:solidFill>
                <a:latin typeface="Adobe Caslon Pro Bold" pitchFamily="18" charset="0"/>
              </a:rPr>
              <a:t>A Social Network Analysis of Mississippi’s Freedom Summer Project  </a:t>
            </a:r>
            <a:endParaRPr lang="en-US" dirty="0">
              <a:solidFill>
                <a:srgbClr val="FFFF00"/>
              </a:solidFill>
              <a:latin typeface="Adobe Caslon Pro Bold" pitchFamily="18" charset="0"/>
            </a:endParaRPr>
          </a:p>
        </p:txBody>
      </p:sp>
      <p:sp>
        <p:nvSpPr>
          <p:cNvPr id="4" name="TextBox 3"/>
          <p:cNvSpPr txBox="1"/>
          <p:nvPr/>
        </p:nvSpPr>
        <p:spPr>
          <a:xfrm>
            <a:off x="1447012" y="4419600"/>
            <a:ext cx="6388031" cy="2062103"/>
          </a:xfrm>
          <a:prstGeom prst="rect">
            <a:avLst/>
          </a:prstGeom>
          <a:noFill/>
        </p:spPr>
        <p:txBody>
          <a:bodyPr wrap="none" rtlCol="0">
            <a:spAutoFit/>
          </a:bodyPr>
          <a:lstStyle/>
          <a:p>
            <a:r>
              <a:rPr lang="en-US" sz="3200" b="1" i="1" dirty="0" smtClean="0">
                <a:solidFill>
                  <a:schemeClr val="bg1"/>
                </a:solidFill>
              </a:rPr>
              <a:t>Freedom Summer By, Doug McAdam</a:t>
            </a:r>
          </a:p>
          <a:p>
            <a:pPr algn="ctr"/>
            <a:r>
              <a:rPr lang="en-US" sz="3200" b="1" i="1" dirty="0" smtClean="0">
                <a:solidFill>
                  <a:schemeClr val="bg1"/>
                </a:solidFill>
              </a:rPr>
              <a:t>Langford Wiggins </a:t>
            </a:r>
          </a:p>
          <a:p>
            <a:pPr algn="ctr"/>
            <a:r>
              <a:rPr lang="en-US" sz="3200" b="1" i="1" dirty="0" smtClean="0">
                <a:solidFill>
                  <a:schemeClr val="bg1"/>
                </a:solidFill>
              </a:rPr>
              <a:t>SNA Fall 2013</a:t>
            </a:r>
          </a:p>
          <a:p>
            <a:endParaRPr lang="en-US" sz="3200" b="1" i="1" dirty="0">
              <a:solidFill>
                <a:schemeClr val="bg1"/>
              </a:solidFill>
            </a:endParaRPr>
          </a:p>
        </p:txBody>
      </p:sp>
    </p:spTree>
    <p:extLst>
      <p:ext uri="{BB962C8B-B14F-4D97-AF65-F5344CB8AC3E}">
        <p14:creationId xmlns:p14="http://schemas.microsoft.com/office/powerpoint/2010/main" val="1624374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Chapter 6</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990599"/>
            <a:ext cx="7696200" cy="5756329"/>
          </a:xfrm>
        </p:spPr>
      </p:pic>
    </p:spTree>
    <p:extLst>
      <p:ext uri="{BB962C8B-B14F-4D97-AF65-F5344CB8AC3E}">
        <p14:creationId xmlns:p14="http://schemas.microsoft.com/office/powerpoint/2010/main" val="3838246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Components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Media </a:t>
            </a:r>
          </a:p>
          <a:p>
            <a:pPr marL="514350" indent="-514350">
              <a:buFont typeface="+mj-lt"/>
              <a:buAutoNum type="arabicPeriod"/>
            </a:pPr>
            <a:r>
              <a:rPr lang="en-US" dirty="0" smtClean="0"/>
              <a:t>Black Churches </a:t>
            </a:r>
          </a:p>
          <a:p>
            <a:pPr marL="514350" indent="-514350">
              <a:buFont typeface="+mj-lt"/>
              <a:buAutoNum type="arabicPeriod"/>
            </a:pPr>
            <a:r>
              <a:rPr lang="en-US" dirty="0" smtClean="0"/>
              <a:t>Parents of Volunteers</a:t>
            </a:r>
          </a:p>
          <a:p>
            <a:pPr marL="514350" indent="-514350">
              <a:buFont typeface="+mj-lt"/>
              <a:buAutoNum type="arabicPeriod"/>
            </a:pPr>
            <a:r>
              <a:rPr lang="en-US" dirty="0" smtClean="0"/>
              <a:t>Volunteers not from elite schools (e.g. doctors, ministers, psychologists, and lawyers)</a:t>
            </a:r>
          </a:p>
        </p:txBody>
      </p:sp>
    </p:spTree>
    <p:extLst>
      <p:ext uri="{BB962C8B-B14F-4D97-AF65-F5344CB8AC3E}">
        <p14:creationId xmlns:p14="http://schemas.microsoft.com/office/powerpoint/2010/main" val="4022851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09" y="1171575"/>
            <a:ext cx="30480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38250"/>
            <a:ext cx="428625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0418" y="3562350"/>
            <a:ext cx="519112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45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Student Nonviolent Coordination Committee (SNCC) recalled the Freedom Voter Campaign, (FVC)  summer prior to 1964, where SNCC sought out assistance from white northern college students to help register black Mississippians to vote.  </a:t>
            </a:r>
          </a:p>
          <a:p>
            <a:r>
              <a:rPr lang="en-US" dirty="0" smtClean="0"/>
              <a:t>In an effort to expand FVC, SNCC recruited 750 volunteers to partake in the Freedom Summer Project that would enact civic duty nationally and alter the societal standards of the Sixties. </a:t>
            </a:r>
            <a:endParaRPr lang="en-US" dirty="0"/>
          </a:p>
        </p:txBody>
      </p:sp>
    </p:spTree>
    <p:extLst>
      <p:ext uri="{BB962C8B-B14F-4D97-AF65-F5344CB8AC3E}">
        <p14:creationId xmlns:p14="http://schemas.microsoft.com/office/powerpoint/2010/main" val="88052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a:t>
            </a:r>
            <a:endParaRPr lang="en-US" dirty="0"/>
          </a:p>
        </p:txBody>
      </p:sp>
      <p:sp>
        <p:nvSpPr>
          <p:cNvPr id="3" name="Content Placeholder 2"/>
          <p:cNvSpPr>
            <a:spLocks noGrp="1"/>
          </p:cNvSpPr>
          <p:nvPr>
            <p:ph idx="1"/>
          </p:nvPr>
        </p:nvSpPr>
        <p:spPr/>
        <p:txBody>
          <a:bodyPr>
            <a:normAutofit fontScale="92500" lnSpcReduction="20000"/>
          </a:bodyPr>
          <a:lstStyle/>
          <a:p>
            <a:r>
              <a:rPr lang="en-US" dirty="0"/>
              <a:t>Social Network Analysis </a:t>
            </a:r>
            <a:r>
              <a:rPr lang="en-US" dirty="0" smtClean="0"/>
              <a:t>was conducted </a:t>
            </a:r>
            <a:r>
              <a:rPr lang="en-US" dirty="0"/>
              <a:t>focusing on the presence and impact of various organizations during the Freedom Summer Project. Going chapter by chapter capturing the relationships described in </a:t>
            </a:r>
            <a:r>
              <a:rPr lang="en-US" i="1" dirty="0"/>
              <a:t>Freedom Summer</a:t>
            </a:r>
            <a:r>
              <a:rPr lang="en-US" dirty="0"/>
              <a:t>, the goal is to educate </a:t>
            </a:r>
            <a:r>
              <a:rPr lang="en-US" dirty="0" smtClean="0"/>
              <a:t>viewers </a:t>
            </a:r>
            <a:r>
              <a:rPr lang="en-US" dirty="0"/>
              <a:t>about the Freedom </a:t>
            </a:r>
            <a:r>
              <a:rPr lang="en-US" dirty="0" smtClean="0"/>
              <a:t>Summer Project</a:t>
            </a:r>
            <a:r>
              <a:rPr lang="en-US" i="1" dirty="0" smtClean="0"/>
              <a:t> </a:t>
            </a:r>
            <a:r>
              <a:rPr lang="en-US" dirty="0"/>
              <a:t>and to show, in effect, how graphs facilitate learning. The impact of small world networks will be conceptualized by examining the relationship and civic involvement of organizations, government parties and corporations.</a:t>
            </a:r>
          </a:p>
        </p:txBody>
      </p:sp>
    </p:spTree>
    <p:extLst>
      <p:ext uri="{BB962C8B-B14F-4D97-AF65-F5344CB8AC3E}">
        <p14:creationId xmlns:p14="http://schemas.microsoft.com/office/powerpoint/2010/main" val="380844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545466"/>
            <a:ext cx="5410200" cy="4451049"/>
          </a:xfrm>
        </p:spPr>
      </p:pic>
    </p:spTree>
    <p:extLst>
      <p:ext uri="{BB962C8B-B14F-4D97-AF65-F5344CB8AC3E}">
        <p14:creationId xmlns:p14="http://schemas.microsoft.com/office/powerpoint/2010/main" val="2863814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729848"/>
            <a:ext cx="6858000" cy="4266667"/>
          </a:xfrm>
        </p:spPr>
      </p:pic>
    </p:spTree>
    <p:extLst>
      <p:ext uri="{BB962C8B-B14F-4D97-AF65-F5344CB8AC3E}">
        <p14:creationId xmlns:p14="http://schemas.microsoft.com/office/powerpoint/2010/main" val="1743673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Chapter 3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887249"/>
            <a:ext cx="6705600" cy="5842337"/>
          </a:xfrm>
        </p:spPr>
      </p:pic>
    </p:spTree>
    <p:extLst>
      <p:ext uri="{BB962C8B-B14F-4D97-AF65-F5344CB8AC3E}">
        <p14:creationId xmlns:p14="http://schemas.microsoft.com/office/powerpoint/2010/main" val="245834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Chapter 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101549"/>
            <a:ext cx="6934200" cy="5735669"/>
          </a:xfrm>
        </p:spPr>
      </p:pic>
    </p:spTree>
    <p:extLst>
      <p:ext uri="{BB962C8B-B14F-4D97-AF65-F5344CB8AC3E}">
        <p14:creationId xmlns:p14="http://schemas.microsoft.com/office/powerpoint/2010/main" val="2750746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Chapter 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020745"/>
            <a:ext cx="7086600" cy="5684855"/>
          </a:xfrm>
        </p:spPr>
      </p:pic>
    </p:spTree>
    <p:extLst>
      <p:ext uri="{BB962C8B-B14F-4D97-AF65-F5344CB8AC3E}">
        <p14:creationId xmlns:p14="http://schemas.microsoft.com/office/powerpoint/2010/main" val="473734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210</Words>
  <Application>Microsoft Office PowerPoint</Application>
  <PresentationFormat>On-screen Show (4:3)</PresentationFormat>
  <Paragraphs>24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Small World Networks to Diffusion of Innovation:  A Social Network Analysis of Mississippi’s Freedom Summer Project  </vt:lpstr>
      <vt:lpstr>Rationale </vt:lpstr>
      <vt:lpstr>Background </vt:lpstr>
      <vt:lpstr>Methodology </vt:lpstr>
      <vt:lpstr>Chapter 1</vt:lpstr>
      <vt:lpstr>Chapter 2 </vt:lpstr>
      <vt:lpstr>Chapter 3 </vt:lpstr>
      <vt:lpstr>Chapter 4</vt:lpstr>
      <vt:lpstr>Chapter 5</vt:lpstr>
      <vt:lpstr>Chapter 6</vt:lpstr>
      <vt:lpstr>Key Components</vt:lpstr>
    </vt:vector>
  </TitlesOfParts>
  <Company>Georgetown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World Networks to Diffusion of Innovation:  A Social Network Analysis of Freedom Summer</dc:title>
  <dc:creator>University Information Services</dc:creator>
  <cp:lastModifiedBy>University Information Services</cp:lastModifiedBy>
  <cp:revision>10</cp:revision>
  <dcterms:created xsi:type="dcterms:W3CDTF">2013-12-19T18:54:19Z</dcterms:created>
  <dcterms:modified xsi:type="dcterms:W3CDTF">2013-12-19T21:03:07Z</dcterms:modified>
</cp:coreProperties>
</file>